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80" r:id="rId12"/>
    <p:sldId id="275" r:id="rId13"/>
    <p:sldId id="282" r:id="rId14"/>
    <p:sldId id="277" r:id="rId15"/>
    <p:sldId id="279" r:id="rId16"/>
    <p:sldId id="266" r:id="rId17"/>
    <p:sldId id="267" r:id="rId18"/>
    <p:sldId id="268" r:id="rId19"/>
    <p:sldId id="270" r:id="rId20"/>
    <p:sldId id="271" r:id="rId21"/>
    <p:sldId id="272" r:id="rId22"/>
    <p:sldId id="269" r:id="rId23"/>
    <p:sldId id="273" r:id="rId24"/>
    <p:sldId id="276" r:id="rId25"/>
    <p:sldId id="285" r:id="rId26"/>
    <p:sldId id="287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572AE-A792-434B-93A6-ED9E4F3C116F}" type="doc">
      <dgm:prSet loTypeId="urn:microsoft.com/office/officeart/2005/8/layout/vList2" loCatId="list" qsTypeId="urn:microsoft.com/office/officeart/2005/8/quickstyle/simple5" qsCatId="simple" csTypeId="urn:microsoft.com/office/officeart/2005/8/colors/accent4_3" csCatId="accent4"/>
      <dgm:spPr/>
      <dgm:t>
        <a:bodyPr/>
        <a:lstStyle/>
        <a:p>
          <a:endParaRPr lang="pt-BR"/>
        </a:p>
      </dgm:t>
    </dgm:pt>
    <dgm:pt modelId="{50EA95AC-48AB-4FC0-A178-17B502E3303D}">
      <dgm:prSet custT="1"/>
      <dgm:spPr/>
      <dgm:t>
        <a:bodyPr/>
        <a:lstStyle/>
        <a:p>
          <a:pPr rtl="0"/>
          <a:r>
            <a:rPr lang="pt-BR" sz="3600" b="1" smtClean="0"/>
            <a:t>O consumidor tem direito a produto gratuito se encontrar mercadoria vencida à venda , conforme previsto na Lei 17.132/2017</a:t>
          </a:r>
          <a:endParaRPr lang="pt-BR" sz="3600"/>
        </a:p>
      </dgm:t>
    </dgm:pt>
    <dgm:pt modelId="{505C4970-35FD-4201-98E6-724CE0BCD266}" type="parTrans" cxnId="{BF58B2E4-3074-42E6-B5C9-F5CCB68E5B95}">
      <dgm:prSet/>
      <dgm:spPr/>
      <dgm:t>
        <a:bodyPr/>
        <a:lstStyle/>
        <a:p>
          <a:endParaRPr lang="pt-BR" sz="1600"/>
        </a:p>
      </dgm:t>
    </dgm:pt>
    <dgm:pt modelId="{C8D1E927-8BD5-47A6-8828-4CCB8DCE702F}" type="sibTrans" cxnId="{BF58B2E4-3074-42E6-B5C9-F5CCB68E5B95}">
      <dgm:prSet/>
      <dgm:spPr/>
      <dgm:t>
        <a:bodyPr/>
        <a:lstStyle/>
        <a:p>
          <a:endParaRPr lang="pt-BR" sz="1600"/>
        </a:p>
      </dgm:t>
    </dgm:pt>
    <dgm:pt modelId="{246F4E26-AA06-43D1-98CA-89C919858F2D}" type="pres">
      <dgm:prSet presAssocID="{BCE572AE-A792-434B-93A6-ED9E4F3C11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3BA46D-4AA8-43FD-A245-FEF9E6315684}" type="pres">
      <dgm:prSet presAssocID="{50EA95AC-48AB-4FC0-A178-17B502E330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167A658-9661-4FAC-8ED8-60836A8E879A}" type="presOf" srcId="{50EA95AC-48AB-4FC0-A178-17B502E3303D}" destId="{633BA46D-4AA8-43FD-A245-FEF9E6315684}" srcOrd="0" destOrd="0" presId="urn:microsoft.com/office/officeart/2005/8/layout/vList2"/>
    <dgm:cxn modelId="{16D3885A-4BAB-4C4E-A81A-EE4EDF44D34C}" type="presOf" srcId="{BCE572AE-A792-434B-93A6-ED9E4F3C116F}" destId="{246F4E26-AA06-43D1-98CA-89C919858F2D}" srcOrd="0" destOrd="0" presId="urn:microsoft.com/office/officeart/2005/8/layout/vList2"/>
    <dgm:cxn modelId="{BF58B2E4-3074-42E6-B5C9-F5CCB68E5B95}" srcId="{BCE572AE-A792-434B-93A6-ED9E4F3C116F}" destId="{50EA95AC-48AB-4FC0-A178-17B502E3303D}" srcOrd="0" destOrd="0" parTransId="{505C4970-35FD-4201-98E6-724CE0BCD266}" sibTransId="{C8D1E927-8BD5-47A6-8828-4CCB8DCE702F}"/>
    <dgm:cxn modelId="{8C116C23-C30D-4E23-AB7C-EA50443B5A34}" type="presParOf" srcId="{246F4E26-AA06-43D1-98CA-89C919858F2D}" destId="{633BA46D-4AA8-43FD-A245-FEF9E63156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BA46D-4AA8-43FD-A245-FEF9E6315684}">
      <dsp:nvSpPr>
        <dsp:cNvPr id="0" name=""/>
        <dsp:cNvSpPr/>
      </dsp:nvSpPr>
      <dsp:spPr>
        <a:xfrm>
          <a:off x="0" y="363334"/>
          <a:ext cx="7488832" cy="258570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4">
              <a:shade val="80000"/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smtClean="0"/>
            <a:t>O consumidor tem direito a produto gratuito se encontrar mercadoria vencida à venda , conforme previsto na Lei 17.132/2017</a:t>
          </a:r>
          <a:endParaRPr lang="pt-BR" sz="3600" kern="1200"/>
        </a:p>
      </dsp:txBody>
      <dsp:txXfrm>
        <a:off x="126223" y="489557"/>
        <a:ext cx="7236386" cy="233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0EA-084D-4E4C-AAE6-3BA0DB24BC0D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8B5-868F-4FEB-B793-8C8D1BD36E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0EA-084D-4E4C-AAE6-3BA0DB24BC0D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8B5-868F-4FEB-B793-8C8D1BD36E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0EA-084D-4E4C-AAE6-3BA0DB24BC0D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8B5-868F-4FEB-B793-8C8D1BD36E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0EA-084D-4E4C-AAE6-3BA0DB24BC0D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8B5-868F-4FEB-B793-8C8D1BD36E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0EA-084D-4E4C-AAE6-3BA0DB24BC0D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8B5-868F-4FEB-B793-8C8D1BD36E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0EA-084D-4E4C-AAE6-3BA0DB24BC0D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8B5-868F-4FEB-B793-8C8D1BD36E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0EA-084D-4E4C-AAE6-3BA0DB24BC0D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8B5-868F-4FEB-B793-8C8D1BD36E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0EA-084D-4E4C-AAE6-3BA0DB24BC0D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8B5-868F-4FEB-B793-8C8D1BD36E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0EA-084D-4E4C-AAE6-3BA0DB24BC0D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8B5-868F-4FEB-B793-8C8D1BD36E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0EA-084D-4E4C-AAE6-3BA0DB24BC0D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8B5-868F-4FEB-B793-8C8D1BD36E1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F0EA-084D-4E4C-AAE6-3BA0DB24BC0D}" type="datetimeFigureOut">
              <a:rPr lang="pt-BR" smtClean="0"/>
              <a:t>10/07/2019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FEC8B5-868F-4FEB-B793-8C8D1BD36E1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6FEC8B5-868F-4FEB-B793-8C8D1BD36E1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740F0EA-084D-4E4C-AAE6-3BA0DB24BC0D}" type="datetimeFigureOut">
              <a:rPr lang="pt-BR" smtClean="0"/>
              <a:t>10/07/2019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335" y="476672"/>
            <a:ext cx="7772400" cy="1470025"/>
          </a:xfrm>
        </p:spPr>
        <p:txBody>
          <a:bodyPr/>
          <a:lstStyle/>
          <a:p>
            <a:pPr algn="ctr"/>
            <a:r>
              <a:rPr lang="pt-BR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Treinamento de Validades</a:t>
            </a:r>
            <a:br>
              <a:rPr lang="pt-BR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Rastreabilidades </a:t>
            </a:r>
            <a:endParaRPr lang="pt-BR" sz="48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02035"/>
            <a:ext cx="1584176" cy="1008112"/>
          </a:xfrm>
          <a:prstGeom prst="rect">
            <a:avLst/>
          </a:prstGeom>
        </p:spPr>
      </p:pic>
      <p:pic>
        <p:nvPicPr>
          <p:cNvPr id="1026" name="Picture 2" descr="lu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3672408" cy="428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12" y="1916832"/>
            <a:ext cx="2664296" cy="266429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788024" y="63093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Nutricionista :</a:t>
            </a:r>
            <a:r>
              <a:rPr lang="pt-BR" b="1" i="1" dirty="0" smtClean="0"/>
              <a:t>Cristiane </a:t>
            </a:r>
            <a:r>
              <a:rPr lang="pt-BR" b="1" i="1" dirty="0" err="1" smtClean="0"/>
              <a:t>Paganelli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409224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Qual o procedimento deve ser realizado ao encontrar um produto vencido exposto para venda?</a:t>
            </a: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52736"/>
            <a:ext cx="4690864" cy="4800600"/>
          </a:xfrm>
        </p:spPr>
        <p:txBody>
          <a:bodyPr/>
          <a:lstStyle/>
          <a:p>
            <a:pPr marL="114300" indent="0">
              <a:buNone/>
            </a:pPr>
            <a:r>
              <a:rPr lang="pt-BR" sz="2600" dirty="0" smtClean="0"/>
              <a:t>- Retirar produto vencido da </a:t>
            </a:r>
            <a:r>
              <a:rPr lang="pt-BR" sz="2600" dirty="0"/>
              <a:t>á</a:t>
            </a:r>
            <a:r>
              <a:rPr lang="pt-BR" sz="2600" dirty="0" smtClean="0"/>
              <a:t>rea de vendas </a:t>
            </a:r>
          </a:p>
          <a:p>
            <a:pPr marL="114300" indent="0">
              <a:buNone/>
            </a:pPr>
            <a:r>
              <a:rPr lang="pt-BR" sz="2600" dirty="0" smtClean="0"/>
              <a:t>- Identificar como produto impróprio para consumo </a:t>
            </a:r>
            <a:r>
              <a:rPr lang="pt-BR" sz="2600" u="sng" dirty="0" smtClean="0"/>
              <a:t>(separar os produtos vencidos dos produtos próprios para consumo)</a:t>
            </a:r>
          </a:p>
          <a:p>
            <a:pPr marL="114300" indent="0">
              <a:buNone/>
            </a:pPr>
            <a:r>
              <a:rPr lang="pt-BR" sz="2600" dirty="0" smtClean="0"/>
              <a:t>- Transferir produtos vencidos para o setor de produtos impróprios para consumo e quebra </a:t>
            </a:r>
          </a:p>
          <a:p>
            <a:pPr marL="114300" indent="0">
              <a:buNone/>
            </a:pPr>
            <a:endParaRPr lang="pt-BR" sz="2600" u="sng" dirty="0" smtClean="0"/>
          </a:p>
          <a:p>
            <a:pPr marL="114300" indent="0">
              <a:buNone/>
            </a:pPr>
            <a:endParaRPr lang="pt-BR" sz="2000" u="sng" dirty="0"/>
          </a:p>
        </p:txBody>
      </p:sp>
      <p:pic>
        <p:nvPicPr>
          <p:cNvPr id="7170" name="Picture 2" descr="Resultado de imagem para produto imprÃ³prio para consu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53985"/>
            <a:ext cx="2686471" cy="18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produto imprÃ³prio para consu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456384" cy="25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3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ETIQUETAS DE VALIDADE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935182" cy="689956"/>
          </a:xfrm>
          <a:prstGeom prst="rect">
            <a:avLst/>
          </a:prstGeom>
        </p:spPr>
      </p:pic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83800"/>
            <a:ext cx="27051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etiqueta de produ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46" y="1874194"/>
            <a:ext cx="2352861" cy="23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etiqueta adesiva fabricaÃ§Ã£o validade | 4x4cm | 1000 unida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etiqueta adesiva fabricaÃ§Ã£o validade | 4x4cm | 1000 unidad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etiqueta adesiva fabricaÃ§Ã£o validade | 4x4cm | 1000 unidad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6" name="Picture 12" descr="Resultado de imagem para etiqueta data de fabricaÃ§Ã£o e valida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31415"/>
            <a:ext cx="2351063" cy="23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660525" y="4797152"/>
            <a:ext cx="516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Quando etiquetar ?</a:t>
            </a:r>
            <a:endParaRPr lang="pt-B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5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SC_010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64904"/>
            <a:ext cx="6912768" cy="3427801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620688"/>
            <a:ext cx="8629624" cy="7687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Etiquetas- embalagem </a:t>
            </a:r>
            <a:r>
              <a:rPr lang="pt-B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ABERTA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19672" y="4725144"/>
            <a:ext cx="5328592" cy="12144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83568" y="148478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pt-BR" dirty="0" smtClean="0"/>
              <a:t> Alguns tipos de alimentos após abertos tem a sua data de validade mudada, essa informação está na embalagem original do produto.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5262" y="18864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         Etiquetas de validade </a:t>
            </a:r>
            <a:endParaRPr lang="pt-BR" dirty="0"/>
          </a:p>
        </p:txBody>
      </p:sp>
      <p:pic>
        <p:nvPicPr>
          <p:cNvPr id="9" name="Imagem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76027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27640" cy="94096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200" b="1" dirty="0" smtClean="0"/>
              <a:t>Etiquetas – Produtos Manipulados - </a:t>
            </a:r>
            <a:r>
              <a:rPr lang="pt-BR" sz="3600" b="1" dirty="0" smtClean="0"/>
              <a:t>REFRIGERADO</a:t>
            </a:r>
            <a:endParaRPr lang="pt-BR" sz="4000" b="1" dirty="0" smtClean="0"/>
          </a:p>
        </p:txBody>
      </p:sp>
      <p:sp>
        <p:nvSpPr>
          <p:cNvPr id="6" name="AutoShape 12" descr="https://www.melhormercado.com.br/admin/obj_file/produto/8356_des_imagem_queijo%20mussarela%20fatiado%20bandeja%20250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683568" y="3861048"/>
            <a:ext cx="13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3 dias </a:t>
            </a:r>
          </a:p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Até 4°C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539552" y="1268760"/>
            <a:ext cx="806489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As temperaturas de armazenamento de produtos sob congelamento e sob refrigeração devem obedecer às recomendações dos fabricantes indicadas nos rótulos. Na ausência destas informações e para alimentos preparados no estabelecimento devem ser usadas as recomendações a seguir: </a:t>
            </a:r>
          </a:p>
          <a:p>
            <a:r>
              <a:rPr lang="pt-BR" sz="1050" i="1" dirty="0" smtClean="0"/>
              <a:t>Portaria CVS 5 de 2013.</a:t>
            </a:r>
            <a:endParaRPr lang="pt-BR" sz="1050" i="1" dirty="0"/>
          </a:p>
        </p:txBody>
      </p:sp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517232"/>
            <a:ext cx="1152128" cy="864096"/>
          </a:xfrm>
          <a:prstGeom prst="rect">
            <a:avLst/>
          </a:prstGeom>
          <a:noFill/>
        </p:spPr>
      </p:pic>
      <p:pic>
        <p:nvPicPr>
          <p:cNvPr id="14346" name="Picture 10" descr="Resultado de imagem para presunto fati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68960"/>
            <a:ext cx="1080120" cy="870009"/>
          </a:xfrm>
          <a:prstGeom prst="rect">
            <a:avLst/>
          </a:prstGeom>
          <a:noFill/>
        </p:spPr>
      </p:pic>
      <p:sp>
        <p:nvSpPr>
          <p:cNvPr id="74" name="Retângulo 73"/>
          <p:cNvSpPr/>
          <p:nvPr/>
        </p:nvSpPr>
        <p:spPr>
          <a:xfrm>
            <a:off x="2555776" y="2420888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 smtClean="0">
                <a:solidFill>
                  <a:schemeClr val="accent5">
                    <a:lumMod val="75000"/>
                  </a:schemeClr>
                </a:solidFill>
              </a:rPr>
              <a:t>Alimentos pós-cocção, exceto pescados </a:t>
            </a:r>
            <a:r>
              <a:rPr lang="pt-BR" sz="1600" b="1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14348" name="Picture 12" descr="Resultado de imagem para coxa ass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068960"/>
            <a:ext cx="964677" cy="755204"/>
          </a:xfrm>
          <a:prstGeom prst="rect">
            <a:avLst/>
          </a:prstGeom>
          <a:noFill/>
        </p:spPr>
      </p:pic>
      <p:sp>
        <p:nvSpPr>
          <p:cNvPr id="14350" name="AutoShape 14" descr="Resultado de imagem para creme de mandioquin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52" name="Picture 16" descr="Resultado de imagem para creme de mandioquin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068960"/>
            <a:ext cx="864096" cy="720079"/>
          </a:xfrm>
          <a:prstGeom prst="rect">
            <a:avLst/>
          </a:prstGeom>
          <a:noFill/>
        </p:spPr>
      </p:pic>
      <p:sp>
        <p:nvSpPr>
          <p:cNvPr id="78" name="CaixaDeTexto 77"/>
          <p:cNvSpPr txBox="1"/>
          <p:nvPr/>
        </p:nvSpPr>
        <p:spPr>
          <a:xfrm>
            <a:off x="2915816" y="3861048"/>
            <a:ext cx="13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3 dias </a:t>
            </a:r>
          </a:p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Até 4°C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Retângulo 78"/>
          <p:cNvSpPr/>
          <p:nvPr/>
        </p:nvSpPr>
        <p:spPr>
          <a:xfrm>
            <a:off x="5292080" y="2204864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 smtClean="0">
                <a:solidFill>
                  <a:srgbClr val="C00000"/>
                </a:solidFill>
              </a:rPr>
              <a:t>Carnes bovina e suína, aves, entre outras, e seus produtos manipulados crus 	</a:t>
            </a:r>
          </a:p>
        </p:txBody>
      </p:sp>
      <p:pic>
        <p:nvPicPr>
          <p:cNvPr id="14354" name="Picture 18" descr="Resultado de imagem para carne crua pic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068960"/>
            <a:ext cx="1368152" cy="936104"/>
          </a:xfrm>
          <a:prstGeom prst="rect">
            <a:avLst/>
          </a:prstGeom>
          <a:noFill/>
        </p:spPr>
      </p:pic>
      <p:pic>
        <p:nvPicPr>
          <p:cNvPr id="14356" name="Picture 20" descr="Resultado de imagem para frango cru temperad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068960"/>
            <a:ext cx="1392489" cy="927746"/>
          </a:xfrm>
          <a:prstGeom prst="rect">
            <a:avLst/>
          </a:prstGeom>
          <a:noFill/>
        </p:spPr>
      </p:pic>
      <p:sp>
        <p:nvSpPr>
          <p:cNvPr id="82" name="Retângulo 81"/>
          <p:cNvSpPr/>
          <p:nvPr/>
        </p:nvSpPr>
        <p:spPr>
          <a:xfrm>
            <a:off x="539552" y="4653136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 smtClean="0">
                <a:solidFill>
                  <a:srgbClr val="00B050"/>
                </a:solidFill>
              </a:rPr>
              <a:t>Demais alimentos preparados 	</a:t>
            </a:r>
          </a:p>
        </p:txBody>
      </p:sp>
      <p:pic>
        <p:nvPicPr>
          <p:cNvPr id="14360" name="Picture 24" descr="Resultado de imagem para arroz cozi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5229200"/>
            <a:ext cx="882028" cy="648072"/>
          </a:xfrm>
          <a:prstGeom prst="rect">
            <a:avLst/>
          </a:prstGeom>
          <a:noFill/>
        </p:spPr>
      </p:pic>
      <p:pic>
        <p:nvPicPr>
          <p:cNvPr id="14362" name="Picture 26" descr="Resultado de imagem para sopa de ervilh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5229200"/>
            <a:ext cx="962483" cy="648072"/>
          </a:xfrm>
          <a:prstGeom prst="rect">
            <a:avLst/>
          </a:prstGeom>
          <a:noFill/>
        </p:spPr>
      </p:pic>
      <p:sp>
        <p:nvSpPr>
          <p:cNvPr id="86" name="CaixaDeTexto 85"/>
          <p:cNvSpPr txBox="1"/>
          <p:nvPr/>
        </p:nvSpPr>
        <p:spPr>
          <a:xfrm>
            <a:off x="683568" y="5877272"/>
            <a:ext cx="13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3 dias </a:t>
            </a:r>
          </a:p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Até 4°C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Retângulo 86"/>
          <p:cNvSpPr/>
          <p:nvPr/>
        </p:nvSpPr>
        <p:spPr>
          <a:xfrm>
            <a:off x="2987824" y="4653136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 smtClean="0">
                <a:solidFill>
                  <a:srgbClr val="7030A0"/>
                </a:solidFill>
              </a:rPr>
              <a:t>Frutas, verduras e legumes higienizados, fracionados ou descascados; sucos e polpas de frutas 	</a:t>
            </a:r>
          </a:p>
        </p:txBody>
      </p:sp>
      <p:pic>
        <p:nvPicPr>
          <p:cNvPr id="14364" name="Picture 28" descr="Resultado de imagem para cebola descascad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5517232"/>
            <a:ext cx="1224136" cy="864096"/>
          </a:xfrm>
          <a:prstGeom prst="rect">
            <a:avLst/>
          </a:prstGeom>
          <a:noFill/>
        </p:spPr>
      </p:pic>
      <p:pic>
        <p:nvPicPr>
          <p:cNvPr id="14366" name="Picture 30" descr="Resultado de imagem para cenoura ralad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5373216"/>
            <a:ext cx="1296144" cy="932335"/>
          </a:xfrm>
          <a:prstGeom prst="rect">
            <a:avLst/>
          </a:prstGeom>
          <a:noFill/>
        </p:spPr>
      </p:pic>
      <p:sp>
        <p:nvSpPr>
          <p:cNvPr id="90" name="CaixaDeTexto 89"/>
          <p:cNvSpPr txBox="1"/>
          <p:nvPr/>
        </p:nvSpPr>
        <p:spPr>
          <a:xfrm>
            <a:off x="6948264" y="5445224"/>
            <a:ext cx="13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3 dias </a:t>
            </a:r>
          </a:p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Até 5°C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54" name="Picture 10" descr="http://www.achapa.com.br/imgs/ingredientes/item-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876630" cy="7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6228184" y="4005064"/>
            <a:ext cx="13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3 dias </a:t>
            </a:r>
          </a:p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Até 4°C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8" name="Imagem 27" descr="LOGO NOVO QUALIDADE NUTRIÇÃ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77494" y="6165304"/>
            <a:ext cx="659025" cy="432048"/>
          </a:xfrm>
          <a:prstGeom prst="rect">
            <a:avLst/>
          </a:prstGeom>
        </p:spPr>
      </p:pic>
      <p:sp>
        <p:nvSpPr>
          <p:cNvPr id="72" name="Retângulo 71"/>
          <p:cNvSpPr/>
          <p:nvPr/>
        </p:nvSpPr>
        <p:spPr>
          <a:xfrm>
            <a:off x="539552" y="2348880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 smtClean="0">
                <a:solidFill>
                  <a:schemeClr val="accent1">
                    <a:lumMod val="75000"/>
                  </a:schemeClr>
                </a:solidFill>
              </a:rPr>
              <a:t>Frios e embutidos, fatiados, picados ou moídos 	</a:t>
            </a:r>
          </a:p>
        </p:txBody>
      </p:sp>
    </p:spTree>
    <p:extLst>
      <p:ext uri="{BB962C8B-B14F-4D97-AF65-F5344CB8AC3E}">
        <p14:creationId xmlns:p14="http://schemas.microsoft.com/office/powerpoint/2010/main" val="1599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79785"/>
            <a:ext cx="4680520" cy="3077407"/>
          </a:xfrm>
          <a:prstGeom prst="rect">
            <a:avLst/>
          </a:prstGeom>
          <a:noFill/>
        </p:spPr>
      </p:pic>
      <p:pic>
        <p:nvPicPr>
          <p:cNvPr id="3" name="Picture 8" descr="Resultado de imagem para ALIMENTOS ETIQUETA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250" y="1844824"/>
            <a:ext cx="3355180" cy="3241830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5262" y="188640"/>
            <a:ext cx="7620000" cy="18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         </a:t>
            </a:r>
            <a:r>
              <a:rPr lang="pt-BR" sz="4000" b="1" dirty="0" smtClean="0"/>
              <a:t>Etiquetas de validade para produtos armazenados em outro recipiente  </a:t>
            </a:r>
            <a:endParaRPr lang="pt-BR" sz="4000" b="1" dirty="0"/>
          </a:p>
        </p:txBody>
      </p:sp>
      <p:pic>
        <p:nvPicPr>
          <p:cNvPr id="5" name="Imagem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805264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2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SC_011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014" y="1988840"/>
            <a:ext cx="6566495" cy="38164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4211960" y="3717032"/>
            <a:ext cx="1224136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79512" y="692696"/>
            <a:ext cx="8629624" cy="7687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Etiquetas- embalagem </a:t>
            </a:r>
            <a:r>
              <a:rPr lang="pt-B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FECHADA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65262" y="18864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         Etiquetas de validade embalagem fechada  </a:t>
            </a:r>
            <a:endParaRPr lang="pt-BR" dirty="0"/>
          </a:p>
        </p:txBody>
      </p:sp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805264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RASTREABILIDADE</a:t>
            </a:r>
            <a:endParaRPr lang="pt-B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i="1" dirty="0"/>
              <a:t>A rastreabilidade pode ser compreendida como a “habilidade de seguir a movimentação de um alimento por estágios específicos de produção, processamento e distribuição.” (FAO, 2008</a:t>
            </a:r>
            <a:r>
              <a:rPr lang="pt-BR" b="1" i="1" dirty="0" smtClean="0"/>
              <a:t>)</a:t>
            </a:r>
          </a:p>
          <a:p>
            <a:endParaRPr lang="pt-BR" b="1" i="1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535960"/>
            <a:ext cx="7778512" cy="2001488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49280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8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RASTREABILIDADE DE ALIMENTOS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1" y="1700807"/>
            <a:ext cx="770390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3200" dirty="0"/>
              <a:t>Origem e trajeto percorrido pelo alimento</a:t>
            </a:r>
            <a:r>
              <a:rPr lang="pt-BR" sz="3200" dirty="0" smtClean="0"/>
              <a:t>.</a:t>
            </a:r>
          </a:p>
          <a:p>
            <a:endParaRPr lang="pt-BR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/>
              <a:t>Características nutricionais</a:t>
            </a:r>
            <a:r>
              <a:rPr lang="pt-BR" sz="3200" dirty="0" smtClean="0"/>
              <a:t>;</a:t>
            </a:r>
          </a:p>
          <a:p>
            <a:endParaRPr lang="pt-BR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/>
              <a:t>Informações acerca da produção (plantio, colheita, defensivos</a:t>
            </a:r>
            <a:r>
              <a:rPr lang="pt-BR" sz="3200" dirty="0" smtClean="0"/>
              <a:t>);</a:t>
            </a:r>
          </a:p>
          <a:p>
            <a:endParaRPr lang="pt-BR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/>
              <a:t>Informações de armazenamento</a:t>
            </a:r>
            <a:r>
              <a:rPr lang="pt-BR" sz="3200" dirty="0" smtClean="0"/>
              <a:t>;</a:t>
            </a:r>
          </a:p>
          <a:p>
            <a:endParaRPr lang="pt-BR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/>
              <a:t>Certificações e selos de qualidade;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49280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1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1156990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SELOS DE QUALIDADE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/>
          </a:p>
          <a:p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06" y="1636167"/>
            <a:ext cx="2785886" cy="25072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943893"/>
            <a:ext cx="3558467" cy="198916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9552" y="4130566"/>
            <a:ext cx="396044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Integrado de Segurança Pública 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20072" y="4211796"/>
            <a:ext cx="295232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 de Inspeção Federal</a:t>
            </a:r>
          </a:p>
        </p:txBody>
      </p:sp>
      <p:pic>
        <p:nvPicPr>
          <p:cNvPr id="8" name="Image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49280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 Nutricionais 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268760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Ingredientes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Informação nutricional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Contém glúten/ não contém glúten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Contém lactose/Não contém lactose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Alérgicos contém :</a:t>
            </a:r>
          </a:p>
          <a:p>
            <a:pPr>
              <a:lnSpc>
                <a:spcPct val="150000"/>
              </a:lnSpc>
            </a:pPr>
            <a:r>
              <a:rPr lang="pt-BR" sz="2000" b="1" dirty="0" err="1" smtClean="0"/>
              <a:t>Ex</a:t>
            </a:r>
            <a:r>
              <a:rPr lang="pt-BR" sz="2000" b="1" dirty="0" smtClean="0"/>
              <a:t>: Trigo, leite , derivados de </a:t>
            </a:r>
            <a:r>
              <a:rPr lang="pt-BR" sz="2000" b="1" dirty="0" smtClean="0"/>
              <a:t>leite, </a:t>
            </a:r>
            <a:r>
              <a:rPr lang="pt-BR" sz="2000" b="1" dirty="0" err="1" smtClean="0"/>
              <a:t>ovo,castanha</a:t>
            </a:r>
            <a:r>
              <a:rPr lang="pt-BR" sz="2000" b="1" dirty="0" smtClean="0"/>
              <a:t>, derivados de </a:t>
            </a:r>
            <a:r>
              <a:rPr lang="pt-BR" sz="2000" b="1" dirty="0" err="1" smtClean="0"/>
              <a:t>soja,conservantes</a:t>
            </a:r>
            <a:r>
              <a:rPr lang="pt-BR" sz="2000" b="1" dirty="0" smtClean="0"/>
              <a:t> , etc.</a:t>
            </a:r>
            <a:endParaRPr lang="pt-BR" sz="2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37188"/>
            <a:ext cx="3290589" cy="3147996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49280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53672" cy="1228998"/>
          </a:xfrm>
        </p:spPr>
        <p:txBody>
          <a:bodyPr/>
          <a:lstStyle/>
          <a:p>
            <a:pPr algn="ctr"/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prazo de validade ?</a:t>
            </a:r>
            <a:endParaRPr lang="pt-BR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28800"/>
            <a:ext cx="7969696" cy="1368152"/>
          </a:xfrm>
        </p:spPr>
        <p:txBody>
          <a:bodyPr/>
          <a:lstStyle/>
          <a:p>
            <a:r>
              <a:rPr lang="pt-BR" dirty="0"/>
              <a:t>Prazo de </a:t>
            </a:r>
            <a:r>
              <a:rPr lang="pt-BR" b="1" dirty="0"/>
              <a:t>validade</a:t>
            </a:r>
            <a:r>
              <a:rPr lang="pt-BR" dirty="0"/>
              <a:t> é o tempo de duração dado à comidas, bebidas, remédios, tintas e outros itens perecíveis antes de serem considerados inadequados para venda ou consumo.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3284984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o prazo de validade é importante  ?</a:t>
            </a:r>
            <a:endParaRPr lang="pt-B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4725144"/>
            <a:ext cx="7632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200" dirty="0"/>
              <a:t>O </a:t>
            </a:r>
            <a:r>
              <a:rPr lang="pt-BR" sz="2200" b="1" dirty="0"/>
              <a:t>prazo de validade</a:t>
            </a:r>
            <a:r>
              <a:rPr lang="pt-BR" sz="2200" dirty="0"/>
              <a:t> é extremamente </a:t>
            </a:r>
            <a:r>
              <a:rPr lang="pt-BR" sz="2200" b="1" dirty="0"/>
              <a:t>importante</a:t>
            </a:r>
            <a:r>
              <a:rPr lang="pt-BR" sz="2200" dirty="0"/>
              <a:t>, pois serve para informar ao consumidor se o produto ainda está em condições de consumo, de forma que todas as suas características como sabor, cor e odor sejam adequadas e não causem nenhum tipo de dano à saúde.</a:t>
            </a:r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6077118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2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>Informações </a:t>
            </a:r>
            <a:r>
              <a:rPr lang="pt-BR" sz="4000" b="1" dirty="0"/>
              <a:t>de </a:t>
            </a:r>
            <a:r>
              <a:rPr lang="pt-BR" sz="4000" b="1" dirty="0" smtClean="0"/>
              <a:t>armazenamento</a:t>
            </a:r>
            <a:r>
              <a:rPr lang="pt-BR" sz="4800" dirty="0"/>
              <a:t/>
            </a:r>
            <a:br>
              <a:rPr lang="pt-BR" sz="4800" dirty="0"/>
            </a:br>
            <a:endParaRPr lang="pt-BR" dirty="0"/>
          </a:p>
        </p:txBody>
      </p:sp>
      <p:pic>
        <p:nvPicPr>
          <p:cNvPr id="4" name="Espaço Reservado para Conteúdo 3" descr="DSC_010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7620000" cy="428625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262" y="188640"/>
            <a:ext cx="7620000" cy="1143000"/>
          </a:xfrm>
        </p:spPr>
        <p:txBody>
          <a:bodyPr/>
          <a:lstStyle/>
          <a:p>
            <a:r>
              <a:rPr lang="pt-BR" dirty="0" smtClean="0"/>
              <a:t>Rotulagem de Carne Bovina  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41" y="6075905"/>
            <a:ext cx="936104" cy="68885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1915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9" y="260648"/>
            <a:ext cx="7811549" cy="5858662"/>
          </a:xfrm>
        </p:spPr>
      </p:pic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9141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392" y="197768"/>
            <a:ext cx="7620000" cy="1143000"/>
          </a:xfrm>
        </p:spPr>
        <p:txBody>
          <a:bodyPr/>
          <a:lstStyle/>
          <a:p>
            <a:pPr algn="ctr"/>
            <a:r>
              <a:rPr lang="pt-BR" b="1" dirty="0" smtClean="0"/>
              <a:t>Portaria 2619/11- MS 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395536" y="1340768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 rotulagem dos alimentos embalados na ausência do consumidor deve conter as informações exigidas pela legislação geral, específica e por este regulamento: </a:t>
            </a:r>
            <a:endParaRPr lang="pt-BR" b="1" dirty="0" smtClean="0"/>
          </a:p>
          <a:p>
            <a:pPr marL="400050" indent="-400050">
              <a:buAutoNum type="romanUcPeriod"/>
            </a:pPr>
            <a:r>
              <a:rPr lang="pt-BR" b="1" dirty="0" smtClean="0"/>
              <a:t>Denominação </a:t>
            </a:r>
            <a:r>
              <a:rPr lang="pt-BR" b="1" dirty="0"/>
              <a:t>de venda do alimento; </a:t>
            </a:r>
            <a:endParaRPr lang="pt-BR" b="1" dirty="0" smtClean="0"/>
          </a:p>
          <a:p>
            <a:pPr marL="400050" indent="-400050">
              <a:buAutoNum type="romanUcPeriod"/>
            </a:pPr>
            <a:r>
              <a:rPr lang="pt-BR" b="1" dirty="0" smtClean="0"/>
              <a:t>Lista </a:t>
            </a:r>
            <a:r>
              <a:rPr lang="pt-BR" b="1" dirty="0"/>
              <a:t>de ingredientes em ordem decrescente de proporção; </a:t>
            </a:r>
            <a:endParaRPr lang="pt-BR" b="1" dirty="0" smtClean="0"/>
          </a:p>
          <a:p>
            <a:pPr marL="400050" indent="-400050">
              <a:buAutoNum type="romanUcPeriod"/>
            </a:pPr>
            <a:r>
              <a:rPr lang="pt-BR" b="1" dirty="0" smtClean="0"/>
              <a:t>Identificação </a:t>
            </a:r>
            <a:r>
              <a:rPr lang="pt-BR" b="1" dirty="0"/>
              <a:t>de origem: razão social e endereço do fabricante, do distribuidor quando proprietário da marca e do importador, para alimentos importados; </a:t>
            </a:r>
            <a:endParaRPr lang="pt-BR" b="1" dirty="0" smtClean="0"/>
          </a:p>
          <a:p>
            <a:pPr marL="400050" indent="-400050">
              <a:buAutoNum type="romanUcPeriod"/>
            </a:pPr>
            <a:r>
              <a:rPr lang="pt-BR" b="1" dirty="0" smtClean="0"/>
              <a:t>Data </a:t>
            </a:r>
            <a:r>
              <a:rPr lang="pt-BR" b="1" dirty="0"/>
              <a:t>de validade; </a:t>
            </a:r>
            <a:endParaRPr lang="pt-BR" b="1" dirty="0" smtClean="0"/>
          </a:p>
          <a:p>
            <a:pPr marL="400050" indent="-400050">
              <a:buAutoNum type="romanUcPeriod"/>
            </a:pPr>
            <a:r>
              <a:rPr lang="pt-BR" b="1" dirty="0" smtClean="0"/>
              <a:t> </a:t>
            </a:r>
            <a:r>
              <a:rPr lang="pt-BR" b="1" dirty="0"/>
              <a:t>Identificação do lote; </a:t>
            </a:r>
            <a:endParaRPr lang="pt-BR" b="1" dirty="0" smtClean="0"/>
          </a:p>
          <a:p>
            <a:pPr marL="400050" indent="-400050">
              <a:buAutoNum type="romanUcPeriod"/>
            </a:pPr>
            <a:r>
              <a:rPr lang="pt-BR" b="1" dirty="0" smtClean="0"/>
              <a:t>Instruções </a:t>
            </a:r>
            <a:r>
              <a:rPr lang="pt-BR" b="1" dirty="0"/>
              <a:t>para o preparo e uso do alimento, quando necessário; </a:t>
            </a:r>
            <a:endParaRPr lang="pt-BR" b="1" dirty="0" smtClean="0"/>
          </a:p>
          <a:p>
            <a:pPr marL="400050" indent="-400050">
              <a:buAutoNum type="romanUcPeriod"/>
            </a:pPr>
            <a:r>
              <a:rPr lang="pt-BR" b="1" dirty="0" smtClean="0"/>
              <a:t>Indicação </a:t>
            </a:r>
            <a:r>
              <a:rPr lang="pt-BR" b="1" dirty="0"/>
              <a:t>das precauções necessárias para manter as características normais do alimento. Para os produtos congelados e resfriados devem ser informadas as temperaturas máxima e mínima de conservação e o tempo que o fabricante ou o </a:t>
            </a:r>
            <a:r>
              <a:rPr lang="pt-BR" b="1" dirty="0" err="1"/>
              <a:t>fracionador</a:t>
            </a:r>
            <a:r>
              <a:rPr lang="pt-BR" b="1" dirty="0"/>
              <a:t> garante a qualidade do produto nessas condições. </a:t>
            </a:r>
            <a:endParaRPr lang="pt-BR" b="1" dirty="0" smtClean="0"/>
          </a:p>
          <a:p>
            <a:pPr marL="400050" indent="-400050">
              <a:buAutoNum type="romanUcPeriod"/>
            </a:pPr>
            <a:r>
              <a:rPr lang="pt-BR" b="1" dirty="0" smtClean="0"/>
              <a:t> </a:t>
            </a:r>
            <a:r>
              <a:rPr lang="pt-BR" b="1" dirty="0"/>
              <a:t>Informação nutricional, conforme legislação vigente; </a:t>
            </a:r>
            <a:endParaRPr lang="pt-BR" b="1" dirty="0" smtClean="0"/>
          </a:p>
          <a:p>
            <a:r>
              <a:rPr lang="pt-BR" b="1" dirty="0" smtClean="0"/>
              <a:t>IX</a:t>
            </a:r>
            <a:r>
              <a:rPr lang="pt-BR" b="1" dirty="0"/>
              <a:t>. Registro, quando obrigatório. 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41" y="6075905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42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Etiqueta produtos a granel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5536" y="134076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Os produtos vendidos a granel devem ser identificados, de forma visível e clara, fornecendo aos consumidores as seguintes informações: </a:t>
            </a:r>
            <a:endParaRPr lang="pt-BR" sz="2400" b="1" dirty="0" smtClean="0"/>
          </a:p>
          <a:p>
            <a:pPr>
              <a:lnSpc>
                <a:spcPct val="150000"/>
              </a:lnSpc>
            </a:pPr>
            <a:r>
              <a:rPr lang="pt-BR" sz="2400" b="1" dirty="0" smtClean="0"/>
              <a:t>I. Denominação </a:t>
            </a:r>
            <a:r>
              <a:rPr lang="pt-BR" sz="2400" b="1" dirty="0"/>
              <a:t>de venda do produto; </a:t>
            </a:r>
            <a:endParaRPr lang="pt-BR" sz="2400" b="1" dirty="0" smtClean="0"/>
          </a:p>
          <a:p>
            <a:pPr>
              <a:lnSpc>
                <a:spcPct val="150000"/>
              </a:lnSpc>
            </a:pPr>
            <a:r>
              <a:rPr lang="pt-BR" sz="2400" b="1" dirty="0" smtClean="0"/>
              <a:t>II</a:t>
            </a:r>
            <a:r>
              <a:rPr lang="pt-BR" sz="2400" b="1" dirty="0"/>
              <a:t>. Marca; </a:t>
            </a:r>
            <a:endParaRPr lang="pt-BR" sz="2400" b="1" dirty="0" smtClean="0"/>
          </a:p>
          <a:p>
            <a:pPr>
              <a:lnSpc>
                <a:spcPct val="150000"/>
              </a:lnSpc>
            </a:pPr>
            <a:r>
              <a:rPr lang="pt-BR" sz="2400" b="1" dirty="0" smtClean="0"/>
              <a:t>III</a:t>
            </a:r>
            <a:r>
              <a:rPr lang="pt-BR" sz="2400" b="1" dirty="0"/>
              <a:t>. Data de validade segundo a recomendação do fabricante.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35696" y="4757088"/>
            <a:ext cx="316835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/>
              <a:t>Nome do Produto:</a:t>
            </a:r>
          </a:p>
          <a:p>
            <a:r>
              <a:rPr lang="pt-BR" sz="1400" b="1" dirty="0" smtClean="0"/>
              <a:t>Marca:                              Lote:</a:t>
            </a:r>
          </a:p>
          <a:p>
            <a:r>
              <a:rPr lang="pt-BR" sz="1400" b="1" dirty="0" smtClean="0"/>
              <a:t>Data de Manipulação:</a:t>
            </a:r>
          </a:p>
          <a:p>
            <a:r>
              <a:rPr lang="pt-BR" sz="1400" b="1" dirty="0" smtClean="0"/>
              <a:t>Data de Validade :</a:t>
            </a:r>
          </a:p>
          <a:p>
            <a:endParaRPr lang="pt-BR" sz="1400" b="1" dirty="0" smtClean="0"/>
          </a:p>
          <a:p>
            <a:r>
              <a:rPr lang="pt-BR" sz="1400" b="1" dirty="0" smtClean="0">
                <a:solidFill>
                  <a:srgbClr val="FF0000"/>
                </a:solidFill>
              </a:rPr>
              <a:t>Data Validade Embalagem: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96136" y="57265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Portaria 2619/11 MS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6609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3"/>
          <p:cNvSpPr txBox="1">
            <a:spLocks/>
          </p:cNvSpPr>
          <p:nvPr/>
        </p:nvSpPr>
        <p:spPr>
          <a:xfrm>
            <a:off x="539552" y="620688"/>
            <a:ext cx="7467600" cy="70609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Etiquetas</a:t>
            </a:r>
            <a:endParaRPr lang="pt-BR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530120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t-BR" dirty="0" smtClean="0"/>
              <a:t>Nunca colar uma etiqueta por cima da outra;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t-BR" dirty="0" smtClean="0"/>
              <a:t>Nunca rasurar as etiquetas.</a:t>
            </a:r>
            <a:endParaRPr lang="pt-BR" dirty="0"/>
          </a:p>
        </p:txBody>
      </p:sp>
      <p:pic>
        <p:nvPicPr>
          <p:cNvPr id="35842" name="Picture 2" descr="Resultado de imagem para ras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3426" y="3063787"/>
            <a:ext cx="2160240" cy="145050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6" name="Imagem 5" descr="LOGO NOVO QUALIDADE NUTRIÇA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4855" y="6021288"/>
            <a:ext cx="659025" cy="432048"/>
          </a:xfrm>
          <a:prstGeom prst="rect">
            <a:avLst/>
          </a:prstGeom>
        </p:spPr>
      </p:pic>
      <p:pic>
        <p:nvPicPr>
          <p:cNvPr id="1026" name="Picture 2" descr="Resultado de imagem para dÃºvi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9589"/>
            <a:ext cx="2211338" cy="2211339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267743" y="1124744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v"/>
            </a:pPr>
            <a:r>
              <a:rPr lang="pt-BR" dirty="0" smtClean="0"/>
              <a:t>Em caso de dúvida sempre perguntar para  a nutricionista  ou o líder responsável</a:t>
            </a:r>
            <a:r>
              <a:rPr lang="pt-BR" dirty="0"/>
              <a:t> </a:t>
            </a:r>
            <a:r>
              <a:rPr lang="pt-BR" dirty="0" smtClean="0"/>
              <a:t>do setor .</a:t>
            </a:r>
          </a:p>
        </p:txBody>
      </p:sp>
      <p:pic>
        <p:nvPicPr>
          <p:cNvPr id="1028" name="Picture 4" descr="Resultado de imagem para etiqueta colada em cima de out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0646" y="2636912"/>
            <a:ext cx="2205412" cy="165578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12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Resultado de imagem para obrigado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9700" name="Picture 4" descr="Resultado de imagem para obrigado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499777" cy="3240360"/>
          </a:xfrm>
          <a:prstGeom prst="rect">
            <a:avLst/>
          </a:prstGeom>
          <a:noFill/>
        </p:spPr>
      </p:pic>
      <p:pic>
        <p:nvPicPr>
          <p:cNvPr id="6" name="Imagem 5" descr="LOGO NOVO QUALIDADE NUTRIÇÃ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05064"/>
            <a:ext cx="307545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pPr algn="ctr"/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</a:rPr>
              <a:t>Quais os problemas que um produto vencido pode causar ?</a:t>
            </a:r>
            <a:endParaRPr lang="pt-BR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Resultado de imagem para intoxicaÃ§Ã£o alimen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74" y="1793452"/>
            <a:ext cx="5581306" cy="37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71800" y="556884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Intoxicação Alimentar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4" descr="Resultado de imagem para consumidor vendo v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Imagem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6077118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5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7620000" cy="3810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627784" y="458112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Consumidor Insatisfeito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6077118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0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SABIA ??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Resultado de imagem para consumidor vendo vali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72017874"/>
              </p:ext>
            </p:extLst>
          </p:nvPr>
        </p:nvGraphicFramePr>
        <p:xfrm>
          <a:off x="539552" y="1916832"/>
          <a:ext cx="748883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6077118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2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6" y="1844258"/>
            <a:ext cx="3881912" cy="218422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FISCALIZAÇÃO</a:t>
            </a:r>
            <a:endParaRPr lang="pt-B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99592" y="137982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PROCON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1960" y="4342156"/>
            <a:ext cx="4031656" cy="226780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327688" y="3797647"/>
            <a:ext cx="226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POLÍCIA CIVIL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2" y="5138050"/>
            <a:ext cx="2246483" cy="135537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67544" y="458112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DE R$100,00 ATÉ R$50.000,OO POR PRODUTO VENCIDO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53956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ANVISA </a:t>
            </a:r>
            <a:endParaRPr lang="pt-BR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619250"/>
            <a:ext cx="6627267" cy="4400576"/>
          </a:xfrm>
        </p:spPr>
      </p:pic>
      <p:sp>
        <p:nvSpPr>
          <p:cNvPr id="6" name="CaixaDeTexto 5"/>
          <p:cNvSpPr txBox="1"/>
          <p:nvPr/>
        </p:nvSpPr>
        <p:spPr>
          <a:xfrm>
            <a:off x="3707904" y="626867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dirty="0" smtClean="0"/>
              <a:t> ARTIGO </a:t>
            </a:r>
            <a:endParaRPr lang="pt-BR" b="1" dirty="0"/>
          </a:p>
        </p:txBody>
      </p:sp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6077118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5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PRODUTO PARA QUEBRA 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PERDA ECONÔMICA </a:t>
            </a:r>
          </a:p>
          <a:p>
            <a:r>
              <a:rPr lang="pt-BR" b="1" dirty="0" smtClean="0"/>
              <a:t>PREJUÍZO </a:t>
            </a:r>
          </a:p>
          <a:p>
            <a:pPr marL="114300" indent="0">
              <a:buNone/>
            </a:pPr>
            <a:r>
              <a:rPr lang="pt-BR" dirty="0" smtClean="0"/>
              <a:t> O </a:t>
            </a:r>
            <a:r>
              <a:rPr lang="pt-BR" dirty="0"/>
              <a:t>objetivo dos varejistas é a venda, tudo que inviabiliza este processo resulta em perda financeira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29000"/>
            <a:ext cx="5616624" cy="2995532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6077118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evitar problemas com validade no supermercado?</a:t>
            </a:r>
            <a:endParaRPr lang="pt-B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Ter o controle de validade dos produtos desde a entrada da mercadoria (RECEBIMENTO) até ou consumidor final .</a:t>
            </a:r>
          </a:p>
          <a:p>
            <a:pPr marL="114300" indent="0" algn="ctr">
              <a:buNone/>
            </a:pPr>
            <a:r>
              <a:rPr lang="pt-BR" sz="2000" b="1" dirty="0" smtClean="0"/>
              <a:t>( Registro de recebimento de mercadoria /Sistema )</a:t>
            </a:r>
          </a:p>
          <a:p>
            <a:pPr marL="114300" indent="0" algn="ctr">
              <a:buNone/>
            </a:pPr>
            <a:endParaRPr lang="pt-BR" sz="2000" b="1" dirty="0" smtClean="0"/>
          </a:p>
          <a:p>
            <a:r>
              <a:rPr lang="pt-BR" sz="2400" b="1" dirty="0" smtClean="0"/>
              <a:t>Funcionários treinados para verificar a validade dos produtos diariamente .</a:t>
            </a:r>
          </a:p>
          <a:p>
            <a:pPr marL="114300" indent="0" algn="ctr">
              <a:buNone/>
            </a:pPr>
            <a:r>
              <a:rPr lang="pt-BR" sz="1800" b="1" dirty="0" smtClean="0"/>
              <a:t>( Recebimento/Armazenamento/Exposição para venda)</a:t>
            </a:r>
          </a:p>
          <a:p>
            <a:pPr marL="114300" indent="0">
              <a:buNone/>
            </a:pPr>
            <a:endParaRPr lang="pt-BR" sz="2400" b="1" dirty="0" smtClean="0"/>
          </a:p>
          <a:p>
            <a:r>
              <a:rPr lang="pt-BR" sz="2400" b="1" dirty="0" smtClean="0"/>
              <a:t>Armazenar os produtos  de acordo com PVPS </a:t>
            </a:r>
            <a:r>
              <a:rPr lang="pt-BR" sz="1600" b="1" dirty="0" smtClean="0"/>
              <a:t>( PRIMEIRO QUE VENCE –PRIMEIRO QUE SAI) </a:t>
            </a:r>
            <a:r>
              <a:rPr lang="pt-BR" sz="2400" b="1" dirty="0" smtClean="0"/>
              <a:t>e separá-los por categoria .</a:t>
            </a:r>
          </a:p>
          <a:p>
            <a:pPr marL="114300" indent="0">
              <a:buNone/>
            </a:pPr>
            <a:endParaRPr lang="pt-BR" sz="2400" b="1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49280"/>
            <a:ext cx="936104" cy="6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28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Personalizada 9">
      <a:dk1>
        <a:srgbClr val="2F2B20"/>
      </a:dk1>
      <a:lt1>
        <a:srgbClr val="FFFFFF"/>
      </a:lt1>
      <a:dk2>
        <a:srgbClr val="00CC99"/>
      </a:dk2>
      <a:lt2>
        <a:srgbClr val="FFFFFF"/>
      </a:lt2>
      <a:accent1>
        <a:srgbClr val="FFFFFF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384</TotalTime>
  <Words>772</Words>
  <Application>Microsoft Office PowerPoint</Application>
  <PresentationFormat>Apresentação na tela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Adjacência</vt:lpstr>
      <vt:lpstr>Treinamento de Validades  e Rastreabilidades </vt:lpstr>
      <vt:lpstr>O que é prazo de validade ?</vt:lpstr>
      <vt:lpstr>Quais os problemas que um produto vencido pode causar ?</vt:lpstr>
      <vt:lpstr>Apresentação do PowerPoint</vt:lpstr>
      <vt:lpstr>VOCÊ SABIA ??</vt:lpstr>
      <vt:lpstr>FISCALIZAÇÃO</vt:lpstr>
      <vt:lpstr>ANVISA </vt:lpstr>
      <vt:lpstr>PRODUTO PARA QUEBRA </vt:lpstr>
      <vt:lpstr>Como evitar problemas com validade no supermercado?</vt:lpstr>
      <vt:lpstr>Qual o procedimento deve ser realizado ao encontrar um produto vencido exposto para venda?</vt:lpstr>
      <vt:lpstr>ETIQUETAS DE VALIDADE </vt:lpstr>
      <vt:lpstr>Apresentação do PowerPoint</vt:lpstr>
      <vt:lpstr>Etiquetas – Produtos Manipulados - REFRIGERADO</vt:lpstr>
      <vt:lpstr>Apresentação do PowerPoint</vt:lpstr>
      <vt:lpstr>Apresentação do PowerPoint</vt:lpstr>
      <vt:lpstr>RASTREABILIDADE</vt:lpstr>
      <vt:lpstr>RASTREABILIDADE DE ALIMENTOS</vt:lpstr>
      <vt:lpstr>SELOS DE QUALIDADE </vt:lpstr>
      <vt:lpstr>Características  Nutricionais  </vt:lpstr>
      <vt:lpstr> Informações de armazenamento </vt:lpstr>
      <vt:lpstr>Rotulagem de Carne Bovina  </vt:lpstr>
      <vt:lpstr>Apresentação do PowerPoint</vt:lpstr>
      <vt:lpstr>Portaria 2619/11- MS </vt:lpstr>
      <vt:lpstr>    Etiqueta produtos a granel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Treinamento de Validades  e Rastreabilidades</dc:title>
  <dc:creator>Ricardo</dc:creator>
  <cp:lastModifiedBy>Ricardo</cp:lastModifiedBy>
  <cp:revision>30</cp:revision>
  <dcterms:created xsi:type="dcterms:W3CDTF">2019-07-09T14:47:54Z</dcterms:created>
  <dcterms:modified xsi:type="dcterms:W3CDTF">2019-07-11T01:46:39Z</dcterms:modified>
</cp:coreProperties>
</file>